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1"/>
  </p:notesMasterIdLst>
  <p:handoutMasterIdLst>
    <p:handoutMasterId r:id="rId32"/>
  </p:handoutMasterIdLst>
  <p:sldIdLst>
    <p:sldId id="271" r:id="rId5"/>
    <p:sldId id="356" r:id="rId6"/>
    <p:sldId id="429" r:id="rId7"/>
    <p:sldId id="430" r:id="rId8"/>
    <p:sldId id="428" r:id="rId9"/>
    <p:sldId id="454" r:id="rId10"/>
    <p:sldId id="421" r:id="rId11"/>
    <p:sldId id="462" r:id="rId12"/>
    <p:sldId id="422" r:id="rId13"/>
    <p:sldId id="468" r:id="rId14"/>
    <p:sldId id="470" r:id="rId15"/>
    <p:sldId id="471" r:id="rId16"/>
    <p:sldId id="472" r:id="rId17"/>
    <p:sldId id="473" r:id="rId18"/>
    <p:sldId id="423" r:id="rId19"/>
    <p:sldId id="464" r:id="rId20"/>
    <p:sldId id="465" r:id="rId21"/>
    <p:sldId id="474" r:id="rId22"/>
    <p:sldId id="475" r:id="rId23"/>
    <p:sldId id="476" r:id="rId24"/>
    <p:sldId id="477" r:id="rId25"/>
    <p:sldId id="478" r:id="rId26"/>
    <p:sldId id="479" r:id="rId27"/>
    <p:sldId id="467" r:id="rId28"/>
    <p:sldId id="322" r:id="rId29"/>
    <p:sldId id="323" r:id="rId30"/>
  </p:sldIdLst>
  <p:sldSz cx="9144000" cy="6858000" type="screen4x3"/>
  <p:notesSz cx="6858000" cy="9144000"/>
  <p:custDataLst>
    <p:tags r:id="rId3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56"/>
            <p14:sldId id="429"/>
            <p14:sldId id="430"/>
            <p14:sldId id="428"/>
            <p14:sldId id="454"/>
            <p14:sldId id="421"/>
            <p14:sldId id="462"/>
            <p14:sldId id="422"/>
            <p14:sldId id="468"/>
            <p14:sldId id="470"/>
            <p14:sldId id="471"/>
            <p14:sldId id="472"/>
            <p14:sldId id="473"/>
            <p14:sldId id="423"/>
            <p14:sldId id="464"/>
            <p14:sldId id="465"/>
            <p14:sldId id="474"/>
            <p14:sldId id="475"/>
            <p14:sldId id="476"/>
            <p14:sldId id="477"/>
            <p14:sldId id="478"/>
            <p14:sldId id="479"/>
            <p14:sldId id="467"/>
            <p14:sldId id="322"/>
            <p14:sldId id="3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68" autoAdjust="0"/>
    <p:restoredTop sz="89127" autoAdjust="0"/>
  </p:normalViewPr>
  <p:slideViewPr>
    <p:cSldViewPr>
      <p:cViewPr varScale="1">
        <p:scale>
          <a:sx n="100" d="100"/>
          <a:sy n="100" d="100"/>
        </p:scale>
        <p:origin x="2192" y="168"/>
      </p:cViewPr>
      <p:guideLst/>
    </p:cSldViewPr>
  </p:slideViewPr>
  <p:notesTextViewPr>
    <p:cViewPr>
      <p:scale>
        <a:sx n="1" d="1"/>
        <a:sy n="1" d="1"/>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10/03/22</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tiff>
</file>

<file path=ppt/media/image3.tiff>
</file>

<file path=ppt/media/image4.tiff>
</file>

<file path=ppt/media/image5.tiff>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3/10/22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err="1">
                <a:solidFill>
                  <a:schemeClr val="tx1"/>
                </a:solidFill>
                <a:effectLst/>
                <a:latin typeface="+mn-lt"/>
                <a:ea typeface="+mn-ea"/>
                <a:cs typeface="+mn-cs"/>
              </a:rPr>
              <a:t>minikube</a:t>
            </a:r>
            <a:r>
              <a:rPr lang="en-IN" sz="1200" kern="1200">
                <a:solidFill>
                  <a:schemeClr val="tx1"/>
                </a:solidFill>
                <a:effectLst/>
                <a:latin typeface="+mn-lt"/>
                <a:ea typeface="+mn-ea"/>
                <a:cs typeface="+mn-cs"/>
              </a:rPr>
              <a:t> start</a:t>
            </a:r>
          </a:p>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10</a:t>
            </a:fld>
            <a:endParaRPr lang="en-US" dirty="0"/>
          </a:p>
        </p:txBody>
      </p:sp>
    </p:spTree>
    <p:extLst>
      <p:ext uri="{BB962C8B-B14F-4D97-AF65-F5344CB8AC3E}">
        <p14:creationId xmlns:p14="http://schemas.microsoft.com/office/powerpoint/2010/main" val="27506243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11</a:t>
            </a:fld>
            <a:endParaRPr lang="en-US" dirty="0"/>
          </a:p>
        </p:txBody>
      </p:sp>
    </p:spTree>
    <p:extLst>
      <p:ext uri="{BB962C8B-B14F-4D97-AF65-F5344CB8AC3E}">
        <p14:creationId xmlns:p14="http://schemas.microsoft.com/office/powerpoint/2010/main" val="867257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12</a:t>
            </a:fld>
            <a:endParaRPr lang="en-US" dirty="0"/>
          </a:p>
        </p:txBody>
      </p:sp>
    </p:spTree>
    <p:extLst>
      <p:ext uri="{BB962C8B-B14F-4D97-AF65-F5344CB8AC3E}">
        <p14:creationId xmlns:p14="http://schemas.microsoft.com/office/powerpoint/2010/main" val="3873260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3332203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14</a:t>
            </a:fld>
            <a:endParaRPr lang="en-US" dirty="0"/>
          </a:p>
        </p:txBody>
      </p:sp>
    </p:spTree>
    <p:extLst>
      <p:ext uri="{BB962C8B-B14F-4D97-AF65-F5344CB8AC3E}">
        <p14:creationId xmlns:p14="http://schemas.microsoft.com/office/powerpoint/2010/main" val="1525035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15</a:t>
            </a:fld>
            <a:endParaRPr lang="en-US" dirty="0"/>
          </a:p>
        </p:txBody>
      </p:sp>
    </p:spTree>
    <p:extLst>
      <p:ext uri="{BB962C8B-B14F-4D97-AF65-F5344CB8AC3E}">
        <p14:creationId xmlns:p14="http://schemas.microsoft.com/office/powerpoint/2010/main" val="12493920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16</a:t>
            </a:fld>
            <a:endParaRPr lang="en-US" dirty="0"/>
          </a:p>
        </p:txBody>
      </p:sp>
    </p:spTree>
    <p:extLst>
      <p:ext uri="{BB962C8B-B14F-4D97-AF65-F5344CB8AC3E}">
        <p14:creationId xmlns:p14="http://schemas.microsoft.com/office/powerpoint/2010/main" val="16948890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17</a:t>
            </a:fld>
            <a:endParaRPr lang="en-US" dirty="0"/>
          </a:p>
        </p:txBody>
      </p:sp>
    </p:spTree>
    <p:extLst>
      <p:ext uri="{BB962C8B-B14F-4D97-AF65-F5344CB8AC3E}">
        <p14:creationId xmlns:p14="http://schemas.microsoft.com/office/powerpoint/2010/main" val="224097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18</a:t>
            </a:fld>
            <a:endParaRPr lang="en-US" dirty="0"/>
          </a:p>
        </p:txBody>
      </p:sp>
    </p:spTree>
    <p:extLst>
      <p:ext uri="{BB962C8B-B14F-4D97-AF65-F5344CB8AC3E}">
        <p14:creationId xmlns:p14="http://schemas.microsoft.com/office/powerpoint/2010/main" val="21376128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19</a:t>
            </a:fld>
            <a:endParaRPr lang="en-US" dirty="0"/>
          </a:p>
        </p:txBody>
      </p:sp>
    </p:spTree>
    <p:extLst>
      <p:ext uri="{BB962C8B-B14F-4D97-AF65-F5344CB8AC3E}">
        <p14:creationId xmlns:p14="http://schemas.microsoft.com/office/powerpoint/2010/main" val="887834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17362474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20</a:t>
            </a:fld>
            <a:endParaRPr lang="en-US" dirty="0"/>
          </a:p>
        </p:txBody>
      </p:sp>
    </p:spTree>
    <p:extLst>
      <p:ext uri="{BB962C8B-B14F-4D97-AF65-F5344CB8AC3E}">
        <p14:creationId xmlns:p14="http://schemas.microsoft.com/office/powerpoint/2010/main" val="36624871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21</a:t>
            </a:fld>
            <a:endParaRPr lang="en-US" dirty="0"/>
          </a:p>
        </p:txBody>
      </p:sp>
    </p:spTree>
    <p:extLst>
      <p:ext uri="{BB962C8B-B14F-4D97-AF65-F5344CB8AC3E}">
        <p14:creationId xmlns:p14="http://schemas.microsoft.com/office/powerpoint/2010/main" val="14695101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22</a:t>
            </a:fld>
            <a:endParaRPr lang="en-US" dirty="0"/>
          </a:p>
        </p:txBody>
      </p:sp>
    </p:spTree>
    <p:extLst>
      <p:ext uri="{BB962C8B-B14F-4D97-AF65-F5344CB8AC3E}">
        <p14:creationId xmlns:p14="http://schemas.microsoft.com/office/powerpoint/2010/main" val="3010084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23</a:t>
            </a:fld>
            <a:endParaRPr lang="en-US" dirty="0"/>
          </a:p>
        </p:txBody>
      </p:sp>
    </p:spTree>
    <p:extLst>
      <p:ext uri="{BB962C8B-B14F-4D97-AF65-F5344CB8AC3E}">
        <p14:creationId xmlns:p14="http://schemas.microsoft.com/office/powerpoint/2010/main" val="623863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24</a:t>
            </a:fld>
            <a:endParaRPr lang="en-US" dirty="0"/>
          </a:p>
        </p:txBody>
      </p:sp>
    </p:spTree>
    <p:extLst>
      <p:ext uri="{BB962C8B-B14F-4D97-AF65-F5344CB8AC3E}">
        <p14:creationId xmlns:p14="http://schemas.microsoft.com/office/powerpoint/2010/main" val="2808355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www.edureka.co</a:t>
            </a:r>
            <a:r>
              <a:rPr lang="en-US" sz="1200" b="0" i="0" kern="1200" dirty="0">
                <a:solidFill>
                  <a:schemeClr val="tx1"/>
                </a:solidFill>
                <a:effectLst/>
                <a:latin typeface="+mn-lt"/>
                <a:ea typeface="+mn-ea"/>
                <a:cs typeface="+mn-cs"/>
              </a:rPr>
              <a:t>/blog/</a:t>
            </a:r>
            <a:r>
              <a:rPr lang="en-US" sz="1200" b="0" i="0" kern="1200" dirty="0" err="1">
                <a:solidFill>
                  <a:schemeClr val="tx1"/>
                </a:solidFill>
                <a:effectLst/>
                <a:latin typeface="+mn-lt"/>
                <a:ea typeface="+mn-ea"/>
                <a:cs typeface="+mn-cs"/>
              </a:rPr>
              <a:t>kubernetes</a:t>
            </a:r>
            <a:r>
              <a:rPr lang="en-US" sz="1200" b="0" i="0" kern="1200" dirty="0">
                <a:solidFill>
                  <a:schemeClr val="tx1"/>
                </a:solidFill>
                <a:effectLst/>
                <a:latin typeface="+mn-lt"/>
                <a:ea typeface="+mn-ea"/>
                <a:cs typeface="+mn-cs"/>
              </a:rPr>
              <a:t>-tutorial/</a:t>
            </a:r>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9171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AWS services are region scoped, hence a service in 1 region is not available in other region</a:t>
            </a:r>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1143178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63494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www.edureka.co</a:t>
            </a:r>
            <a:r>
              <a:rPr lang="en-US" sz="1200" b="0" i="0" kern="1200" dirty="0">
                <a:solidFill>
                  <a:schemeClr val="tx1"/>
                </a:solidFill>
                <a:effectLst/>
                <a:latin typeface="+mn-lt"/>
                <a:ea typeface="+mn-ea"/>
                <a:cs typeface="+mn-cs"/>
              </a:rPr>
              <a:t>/blog/what-is-</a:t>
            </a:r>
            <a:r>
              <a:rPr lang="en-US" sz="1200" b="0" i="0" kern="1200" dirty="0" err="1">
                <a:solidFill>
                  <a:schemeClr val="tx1"/>
                </a:solidFill>
                <a:effectLst/>
                <a:latin typeface="+mn-lt"/>
                <a:ea typeface="+mn-ea"/>
                <a:cs typeface="+mn-cs"/>
              </a:rPr>
              <a:t>kubernetes</a:t>
            </a:r>
            <a:r>
              <a:rPr lang="en-US" sz="1200" b="0" i="0" kern="1200" dirty="0">
                <a:solidFill>
                  <a:schemeClr val="tx1"/>
                </a:solidFill>
                <a:effectLst/>
                <a:latin typeface="+mn-lt"/>
                <a:ea typeface="+mn-ea"/>
                <a:cs typeface="+mn-cs"/>
              </a:rPr>
              <a:t>-container-orchestration</a:t>
            </a:r>
          </a:p>
        </p:txBody>
      </p:sp>
      <p:sp>
        <p:nvSpPr>
          <p:cNvPr id="4" name="Slide Number Placeholder 3"/>
          <p:cNvSpPr>
            <a:spLocks noGrp="1"/>
          </p:cNvSpPr>
          <p:nvPr>
            <p:ph type="sldNum" sz="quarter" idx="10"/>
          </p:nvPr>
        </p:nvSpPr>
        <p:spPr/>
        <p:txBody>
          <a:bodyPr/>
          <a:lstStyle/>
          <a:p>
            <a:fld id="{73FCE4C0-1175-4F38-90ED-AE7A39817694}" type="slidenum">
              <a:rPr lang="en-US" smtClean="0"/>
              <a:t>6</a:t>
            </a:fld>
            <a:endParaRPr lang="en-US" dirty="0"/>
          </a:p>
        </p:txBody>
      </p:sp>
    </p:spTree>
    <p:extLst>
      <p:ext uri="{BB962C8B-B14F-4D97-AF65-F5344CB8AC3E}">
        <p14:creationId xmlns:p14="http://schemas.microsoft.com/office/powerpoint/2010/main" val="3249775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7</a:t>
            </a:fld>
            <a:endParaRPr lang="en-US" dirty="0"/>
          </a:p>
        </p:txBody>
      </p:sp>
    </p:spTree>
    <p:extLst>
      <p:ext uri="{BB962C8B-B14F-4D97-AF65-F5344CB8AC3E}">
        <p14:creationId xmlns:p14="http://schemas.microsoft.com/office/powerpoint/2010/main" val="844391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www.edureka.co</a:t>
            </a:r>
            <a:r>
              <a:rPr lang="en-US" dirty="0"/>
              <a:t>/blog/</a:t>
            </a:r>
            <a:r>
              <a:rPr lang="en-US" dirty="0" err="1"/>
              <a:t>kubernetes</a:t>
            </a:r>
            <a:r>
              <a:rPr lang="en-US" dirty="0"/>
              <a:t>-architecture/</a:t>
            </a:r>
          </a:p>
        </p:txBody>
      </p:sp>
      <p:sp>
        <p:nvSpPr>
          <p:cNvPr id="4" name="Slide Number Placeholder 3"/>
          <p:cNvSpPr>
            <a:spLocks noGrp="1"/>
          </p:cNvSpPr>
          <p:nvPr>
            <p:ph type="sldNum" sz="quarter" idx="10"/>
          </p:nvPr>
        </p:nvSpPr>
        <p:spPr/>
        <p:txBody>
          <a:bodyPr/>
          <a:lstStyle/>
          <a:p>
            <a:fld id="{73FCE4C0-1175-4F38-90ED-AE7A39817694}" type="slidenum">
              <a:rPr lang="en-US" smtClean="0"/>
              <a:t>8</a:t>
            </a:fld>
            <a:endParaRPr lang="en-US" dirty="0"/>
          </a:p>
        </p:txBody>
      </p:sp>
    </p:spTree>
    <p:extLst>
      <p:ext uri="{BB962C8B-B14F-4D97-AF65-F5344CB8AC3E}">
        <p14:creationId xmlns:p14="http://schemas.microsoft.com/office/powerpoint/2010/main" val="4130603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9</a:t>
            </a:fld>
            <a:endParaRPr lang="en-US" dirty="0"/>
          </a:p>
        </p:txBody>
      </p:sp>
    </p:spTree>
    <p:extLst>
      <p:ext uri="{BB962C8B-B14F-4D97-AF65-F5344CB8AC3E}">
        <p14:creationId xmlns:p14="http://schemas.microsoft.com/office/powerpoint/2010/main" val="864191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birthday.play-with-docker.com/kubernetes-docker-desktop/" TargetMode="External"/><Relationship Id="rId3" Type="http://schemas.openxmlformats.org/officeDocument/2006/relationships/hyperlink" Target="https://kubernetes.io/docs/concepts/overview/components/" TargetMode="External"/><Relationship Id="rId7" Type="http://schemas.openxmlformats.org/officeDocument/2006/relationships/hyperlink" Target="https://www.edureka.co/blog/amazon-eks/"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www.bmc.com/blogs/it-orchestration-vs-automation-whats-the-difference/" TargetMode="External"/><Relationship Id="rId5" Type="http://schemas.openxmlformats.org/officeDocument/2006/relationships/hyperlink" Target="https://www.edureka.co/blog/kubernetes-tutorial/" TargetMode="External"/><Relationship Id="rId4" Type="http://schemas.openxmlformats.org/officeDocument/2006/relationships/hyperlink" Target="https://www.edureka.co/blog/kubernetes-architecture/"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Kubernetes</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 Components</a:t>
            </a:r>
          </a:p>
        </p:txBody>
      </p:sp>
      <p:sp>
        <p:nvSpPr>
          <p:cNvPr id="4" name="Rectangle 3"/>
          <p:cNvSpPr/>
          <p:nvPr/>
        </p:nvSpPr>
        <p:spPr>
          <a:xfrm>
            <a:off x="276720" y="914400"/>
            <a:ext cx="8686800" cy="2123658"/>
          </a:xfrm>
          <a:prstGeom prst="rect">
            <a:avLst/>
          </a:prstGeom>
        </p:spPr>
        <p:txBody>
          <a:bodyPr wrap="square">
            <a:spAutoFit/>
          </a:bodyPr>
          <a:lstStyle/>
          <a:p>
            <a:pPr marL="285750" indent="-285750">
              <a:buFont typeface="Arial" charset="0"/>
              <a:buChar char="•"/>
            </a:pPr>
            <a:r>
              <a:rPr lang="en-US" sz="2200" dirty="0">
                <a:solidFill>
                  <a:srgbClr val="222222"/>
                </a:solidFill>
                <a:latin typeface="Times New Roman" charset="0"/>
                <a:ea typeface="Times New Roman" charset="0"/>
                <a:cs typeface="Times New Roman" charset="0"/>
              </a:rPr>
              <a:t>The master node has various components like</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API Server </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Controller Manager</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Scheduler</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ETCD.</a:t>
            </a:r>
          </a:p>
          <a:p>
            <a:pPr marL="285750" indent="-285750">
              <a:buFont typeface="Arial" charset="0"/>
              <a:buChar char="•"/>
            </a:pPr>
            <a:endParaRPr lang="en-US" sz="2200" dirty="0">
              <a:solidFill>
                <a:srgbClr val="22222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12816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API Server</a:t>
            </a:r>
          </a:p>
        </p:txBody>
      </p:sp>
      <p:sp>
        <p:nvSpPr>
          <p:cNvPr id="4" name="Rectangle 3"/>
          <p:cNvSpPr/>
          <p:nvPr/>
        </p:nvSpPr>
        <p:spPr>
          <a:xfrm>
            <a:off x="276720" y="914400"/>
            <a:ext cx="8686800" cy="3477875"/>
          </a:xfrm>
          <a:prstGeom prst="rect">
            <a:avLst/>
          </a:prstGeom>
        </p:spPr>
        <p:txBody>
          <a:bodyPr wrap="square">
            <a:spAutoFit/>
          </a:bodyPr>
          <a:lstStyle/>
          <a:p>
            <a:pPr marL="285750" indent="-285750">
              <a:buFont typeface="Arial" charset="0"/>
              <a:buChar char="•"/>
            </a:pPr>
            <a:r>
              <a:rPr lang="en-US" sz="2200" b="1" dirty="0">
                <a:solidFill>
                  <a:srgbClr val="222222"/>
                </a:solidFill>
                <a:latin typeface="Times New Roman" charset="0"/>
                <a:ea typeface="Times New Roman" charset="0"/>
                <a:cs typeface="Times New Roman" charset="0"/>
              </a:rPr>
              <a:t>API Server:</a:t>
            </a:r>
            <a:r>
              <a:rPr lang="en-US" sz="2200" dirty="0">
                <a:solidFill>
                  <a:srgbClr val="222222"/>
                </a:solidFill>
                <a:latin typeface="Times New Roman" charset="0"/>
                <a:ea typeface="Times New Roman" charset="0"/>
                <a:cs typeface="Times New Roman" charset="0"/>
              </a:rPr>
              <a:t> </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The API server is the entry point for all the REST commands used to control the cluster.</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Performs all the administrative tasks through the API server within the master node.</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In this REST commands are sent to the API server which validates and processes the requests.</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After requesting, the resulting state of the cluster is stored in the distributed key-value store.</a:t>
            </a:r>
          </a:p>
          <a:p>
            <a:pPr marL="285750" indent="-285750">
              <a:buFont typeface="Arial" charset="0"/>
              <a:buChar char="•"/>
            </a:pPr>
            <a:endParaRPr lang="en-US" sz="2200" dirty="0">
              <a:solidFill>
                <a:srgbClr val="22222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39982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Scheduler</a:t>
            </a:r>
          </a:p>
        </p:txBody>
      </p:sp>
      <p:sp>
        <p:nvSpPr>
          <p:cNvPr id="4" name="Rectangle 3"/>
          <p:cNvSpPr/>
          <p:nvPr/>
        </p:nvSpPr>
        <p:spPr>
          <a:xfrm>
            <a:off x="276720" y="914400"/>
            <a:ext cx="8686800" cy="2800767"/>
          </a:xfrm>
          <a:prstGeom prst="rect">
            <a:avLst/>
          </a:prstGeom>
        </p:spPr>
        <p:txBody>
          <a:bodyPr wrap="square">
            <a:spAutoFit/>
          </a:bodyPr>
          <a:lstStyle/>
          <a:p>
            <a:pPr marL="285750" indent="-285750">
              <a:buFont typeface="Arial" charset="0"/>
              <a:buChar char="•"/>
            </a:pPr>
            <a:r>
              <a:rPr lang="en-US" sz="2200" b="1" dirty="0">
                <a:solidFill>
                  <a:srgbClr val="222222"/>
                </a:solidFill>
                <a:latin typeface="Times New Roman" charset="0"/>
                <a:ea typeface="Times New Roman" charset="0"/>
                <a:cs typeface="Times New Roman" charset="0"/>
              </a:rPr>
              <a:t>Scheduler:</a:t>
            </a:r>
            <a:r>
              <a:rPr lang="en-US" sz="2200" dirty="0">
                <a:solidFill>
                  <a:srgbClr val="222222"/>
                </a:solidFill>
                <a:latin typeface="Times New Roman" charset="0"/>
                <a:ea typeface="Times New Roman" charset="0"/>
                <a:cs typeface="Times New Roman" charset="0"/>
              </a:rPr>
              <a:t> </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The scheduler schedules the tasks to slave nodes. It stores the resource usage information for each slave node.</a:t>
            </a:r>
            <a:br>
              <a:rPr lang="en-IN" sz="2200" dirty="0">
                <a:solidFill>
                  <a:srgbClr val="222222"/>
                </a:solidFill>
                <a:latin typeface="Times New Roman" charset="0"/>
                <a:cs typeface="Times New Roman" charset="0"/>
              </a:rPr>
            </a:br>
            <a:r>
              <a:rPr lang="en-IN" sz="2200" dirty="0">
                <a:solidFill>
                  <a:srgbClr val="222222"/>
                </a:solidFill>
                <a:latin typeface="Times New Roman" charset="0"/>
                <a:cs typeface="Times New Roman" charset="0"/>
              </a:rPr>
              <a:t>It schedules the work in the form of Pods and Services.</a:t>
            </a:r>
            <a:br>
              <a:rPr lang="en-IN" sz="2200" dirty="0">
                <a:solidFill>
                  <a:srgbClr val="222222"/>
                </a:solidFill>
                <a:latin typeface="Times New Roman" charset="0"/>
                <a:cs typeface="Times New Roman" charset="0"/>
              </a:rPr>
            </a:br>
            <a:r>
              <a:rPr lang="en-IN" sz="2200" dirty="0">
                <a:solidFill>
                  <a:srgbClr val="222222"/>
                </a:solidFill>
                <a:latin typeface="Times New Roman" charset="0"/>
                <a:cs typeface="Times New Roman" charset="0"/>
              </a:rPr>
              <a:t>Before scheduling the task, the scheduler also takes into account the quality of the service requirements, data locality, affinity, anti-affinity, etc. </a:t>
            </a:r>
          </a:p>
          <a:p>
            <a:pPr marL="285750" indent="-285750">
              <a:buFont typeface="Arial" charset="0"/>
              <a:buChar char="•"/>
            </a:pPr>
            <a:endParaRPr lang="en-US" sz="2200" dirty="0">
              <a:solidFill>
                <a:srgbClr val="22222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33278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Controller</a:t>
            </a:r>
          </a:p>
        </p:txBody>
      </p:sp>
      <p:sp>
        <p:nvSpPr>
          <p:cNvPr id="4" name="Rectangle 3"/>
          <p:cNvSpPr/>
          <p:nvPr/>
        </p:nvSpPr>
        <p:spPr>
          <a:xfrm>
            <a:off x="276720" y="914400"/>
            <a:ext cx="8686800" cy="4493538"/>
          </a:xfrm>
          <a:prstGeom prst="rect">
            <a:avLst/>
          </a:prstGeom>
        </p:spPr>
        <p:txBody>
          <a:bodyPr wrap="square">
            <a:spAutoFit/>
          </a:bodyPr>
          <a:lstStyle/>
          <a:p>
            <a:pPr marL="285750" indent="-285750">
              <a:buFont typeface="Arial" charset="0"/>
              <a:buChar char="•"/>
            </a:pPr>
            <a:r>
              <a:rPr lang="en-US" sz="2200" b="1" dirty="0">
                <a:solidFill>
                  <a:srgbClr val="222222"/>
                </a:solidFill>
                <a:latin typeface="Times New Roman" charset="0"/>
                <a:ea typeface="Times New Roman" charset="0"/>
                <a:cs typeface="Times New Roman" charset="0"/>
              </a:rPr>
              <a:t>Controller Manager:</a:t>
            </a:r>
            <a:r>
              <a:rPr lang="en-US" sz="2200" dirty="0">
                <a:solidFill>
                  <a:srgbClr val="222222"/>
                </a:solidFill>
                <a:latin typeface="Times New Roman" charset="0"/>
                <a:ea typeface="Times New Roman" charset="0"/>
                <a:cs typeface="Times New Roman" charset="0"/>
              </a:rPr>
              <a:t> </a:t>
            </a:r>
            <a:br>
              <a:rPr lang="en-US" sz="2200" dirty="0">
                <a:solidFill>
                  <a:srgbClr val="222222"/>
                </a:solidFill>
                <a:latin typeface="Times New Roman" charset="0"/>
                <a:ea typeface="Times New Roman" charset="0"/>
                <a:cs typeface="Times New Roman" charset="0"/>
              </a:rPr>
            </a:br>
            <a:r>
              <a:rPr lang="en-US" sz="2200" dirty="0">
                <a:solidFill>
                  <a:srgbClr val="222222"/>
                </a:solidFill>
                <a:latin typeface="Times New Roman" charset="0"/>
                <a:ea typeface="Times New Roman" charset="0"/>
                <a:cs typeface="Times New Roman" charset="0"/>
              </a:rPr>
              <a:t>Also known as controllers.</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It is a daemon which regulates the Kubernetes cluster which manages the different non-terminating control loops.</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It also performs lifecycle functions such as namespace creation and lifecycle, event garbage collection, terminated-pod garbage collection, cascading-deletion garbage collection, node garbage collection, etc.</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Basically, a controller watches the desired state of the objects it manages and watches their current state through the API server. </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If the current state of the objects it manages does not meet the desired state, then the control loop takes corrective steps to make sure that the current state is the same as the desired state.</a:t>
            </a:r>
          </a:p>
          <a:p>
            <a:pPr marL="285750" indent="-285750">
              <a:buFont typeface="Arial" charset="0"/>
              <a:buChar char="•"/>
            </a:pPr>
            <a:endParaRPr lang="en-US" sz="2200" dirty="0">
              <a:solidFill>
                <a:srgbClr val="22222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2381564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ETCD</a:t>
            </a:r>
          </a:p>
        </p:txBody>
      </p:sp>
      <p:sp>
        <p:nvSpPr>
          <p:cNvPr id="4" name="Rectangle 3"/>
          <p:cNvSpPr/>
          <p:nvPr/>
        </p:nvSpPr>
        <p:spPr>
          <a:xfrm>
            <a:off x="276720" y="914400"/>
            <a:ext cx="8686800" cy="4832092"/>
          </a:xfrm>
          <a:prstGeom prst="rect">
            <a:avLst/>
          </a:prstGeom>
        </p:spPr>
        <p:txBody>
          <a:bodyPr wrap="square">
            <a:spAutoFit/>
          </a:bodyPr>
          <a:lstStyle/>
          <a:p>
            <a:pPr marL="285750" indent="-285750">
              <a:buFont typeface="Arial" charset="0"/>
              <a:buChar char="•"/>
            </a:pPr>
            <a:r>
              <a:rPr lang="en-US" sz="2200" b="1" dirty="0">
                <a:solidFill>
                  <a:srgbClr val="222222"/>
                </a:solidFill>
                <a:latin typeface="Times New Roman" charset="0"/>
                <a:ea typeface="Times New Roman" charset="0"/>
                <a:cs typeface="Times New Roman" charset="0"/>
              </a:rPr>
              <a:t>ETCD:</a:t>
            </a:r>
            <a:r>
              <a:rPr lang="en-US" sz="2200" dirty="0">
                <a:solidFill>
                  <a:srgbClr val="222222"/>
                </a:solidFill>
                <a:latin typeface="Times New Roman" charset="0"/>
                <a:ea typeface="Times New Roman" charset="0"/>
                <a:cs typeface="Times New Roman" charset="0"/>
              </a:rPr>
              <a:t> ETCD is a simple, distributed, consistent key-value store. It’s mainly used for shared configuration and service discovery.</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It can be part of the Kubernetes Master, or, it can be configured externally.</a:t>
            </a:r>
          </a:p>
          <a:p>
            <a:pPr marL="285750" indent="-285750">
              <a:buFont typeface="Arial" charset="0"/>
              <a:buChar char="•"/>
            </a:pPr>
            <a:r>
              <a:rPr lang="en-US" sz="2200" dirty="0" err="1">
                <a:solidFill>
                  <a:srgbClr val="222222"/>
                </a:solidFill>
                <a:latin typeface="Times New Roman" charset="0"/>
                <a:ea typeface="Times New Roman" charset="0"/>
                <a:cs typeface="Times New Roman" charset="0"/>
              </a:rPr>
              <a:t>etcd</a:t>
            </a:r>
            <a:r>
              <a:rPr lang="en-US" sz="2200" dirty="0">
                <a:solidFill>
                  <a:srgbClr val="222222"/>
                </a:solidFill>
                <a:latin typeface="Times New Roman" charset="0"/>
                <a:ea typeface="Times New Roman" charset="0"/>
                <a:cs typeface="Times New Roman" charset="0"/>
              </a:rPr>
              <a:t> is written in the Go programming language. In Kubernetes, besides storing the cluster state (based on the Raft Consensus Algorithm) it is also used to store configuration details such as subnets, </a:t>
            </a:r>
            <a:r>
              <a:rPr lang="en-US" sz="2200" dirty="0" err="1">
                <a:solidFill>
                  <a:srgbClr val="222222"/>
                </a:solidFill>
                <a:latin typeface="Times New Roman" charset="0"/>
                <a:ea typeface="Times New Roman" charset="0"/>
                <a:cs typeface="Times New Roman" charset="0"/>
              </a:rPr>
              <a:t>ConfigMaps</a:t>
            </a:r>
            <a:r>
              <a:rPr lang="en-US" sz="2200" dirty="0">
                <a:solidFill>
                  <a:srgbClr val="222222"/>
                </a:solidFill>
                <a:latin typeface="Times New Roman" charset="0"/>
                <a:ea typeface="Times New Roman" charset="0"/>
                <a:cs typeface="Times New Roman" charset="0"/>
              </a:rPr>
              <a:t>, Secrets, etc.</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A raft is a consensus algorithm designed as an alternative to </a:t>
            </a:r>
            <a:r>
              <a:rPr lang="en-US" sz="2200" dirty="0" err="1">
                <a:solidFill>
                  <a:srgbClr val="222222"/>
                </a:solidFill>
                <a:latin typeface="Times New Roman" charset="0"/>
                <a:ea typeface="Times New Roman" charset="0"/>
                <a:cs typeface="Times New Roman" charset="0"/>
              </a:rPr>
              <a:t>Paxos</a:t>
            </a:r>
            <a:r>
              <a:rPr lang="en-US" sz="2200" dirty="0">
                <a:solidFill>
                  <a:srgbClr val="222222"/>
                </a:solidFill>
                <a:latin typeface="Times New Roman" charset="0"/>
                <a:ea typeface="Times New Roman" charset="0"/>
                <a:cs typeface="Times New Roman" charset="0"/>
              </a:rPr>
              <a:t>. The Consensus problem involves multiple servers agreeing on values; a common problem that arises in the context of replicated state machines. Raft defines three different roles (Leader, Follower, and Candidate) and achieves consensus via an elected leader</a:t>
            </a:r>
          </a:p>
          <a:p>
            <a:pPr marL="285750" indent="-285750">
              <a:buFont typeface="Arial" charset="0"/>
              <a:buChar char="•"/>
            </a:pPr>
            <a:endParaRPr lang="en-US" sz="2200" dirty="0">
              <a:solidFill>
                <a:srgbClr val="22222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3216127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Worker Node</a:t>
            </a:r>
          </a:p>
        </p:txBody>
      </p:sp>
      <p:sp>
        <p:nvSpPr>
          <p:cNvPr id="4" name="Rectangle 3"/>
          <p:cNvSpPr/>
          <p:nvPr/>
        </p:nvSpPr>
        <p:spPr>
          <a:xfrm>
            <a:off x="276720" y="914400"/>
            <a:ext cx="8686800" cy="1323439"/>
          </a:xfrm>
          <a:prstGeom prst="rect">
            <a:avLst/>
          </a:prstGeom>
        </p:spPr>
        <p:txBody>
          <a:bodyPr wrap="square">
            <a:spAutoFit/>
          </a:bodyPr>
          <a:lstStyle/>
          <a:p>
            <a:pPr marL="285750" indent="-285750">
              <a:buFont typeface="Arial" charset="0"/>
              <a:buChar char="•"/>
            </a:pPr>
            <a:r>
              <a:rPr lang="en-US" sz="2000" dirty="0">
                <a:solidFill>
                  <a:srgbClr val="222222"/>
                </a:solidFill>
                <a:latin typeface="Calibri" panose="020F0502020204030204" pitchFamily="34" charset="0"/>
                <a:ea typeface="Times New Roman" charset="0"/>
                <a:cs typeface="Calibri" panose="020F0502020204030204" pitchFamily="34" charset="0"/>
              </a:rPr>
              <a:t>A physical server or you can say a VM which runs the applications using Pods (a pod scheduling unit) which is controlled by the master node. </a:t>
            </a:r>
          </a:p>
          <a:p>
            <a:pPr marL="285750" indent="-285750">
              <a:buFont typeface="Arial" charset="0"/>
              <a:buChar char="•"/>
            </a:pPr>
            <a:r>
              <a:rPr lang="en-US" sz="2000" dirty="0">
                <a:solidFill>
                  <a:srgbClr val="222222"/>
                </a:solidFill>
                <a:latin typeface="Calibri" panose="020F0502020204030204" pitchFamily="34" charset="0"/>
                <a:ea typeface="Times New Roman" charset="0"/>
                <a:cs typeface="Calibri" panose="020F0502020204030204" pitchFamily="34" charset="0"/>
              </a:rPr>
              <a:t>On a physical server (worker/slave node), pods are scheduled. For accessing the applications from the external world, we connect to nodes.</a:t>
            </a:r>
          </a:p>
        </p:txBody>
      </p:sp>
      <p:pic>
        <p:nvPicPr>
          <p:cNvPr id="3" name="Picture 2">
            <a:extLst>
              <a:ext uri="{FF2B5EF4-FFF2-40B4-BE49-F238E27FC236}">
                <a16:creationId xmlns:a16="http://schemas.microsoft.com/office/drawing/2014/main" id="{A36379D5-DCAD-D446-8116-071B1AAE4CD9}"/>
              </a:ext>
            </a:extLst>
          </p:cNvPr>
          <p:cNvPicPr>
            <a:picLocks noChangeAspect="1"/>
          </p:cNvPicPr>
          <p:nvPr/>
        </p:nvPicPr>
        <p:blipFill>
          <a:blip r:embed="rId3"/>
          <a:stretch>
            <a:fillRect/>
          </a:stretch>
        </p:blipFill>
        <p:spPr>
          <a:xfrm>
            <a:off x="1905000" y="2819400"/>
            <a:ext cx="4876800" cy="3911600"/>
          </a:xfrm>
          <a:prstGeom prst="rect">
            <a:avLst/>
          </a:prstGeom>
        </p:spPr>
      </p:pic>
    </p:spTree>
    <p:extLst>
      <p:ext uri="{BB962C8B-B14F-4D97-AF65-F5344CB8AC3E}">
        <p14:creationId xmlns:p14="http://schemas.microsoft.com/office/powerpoint/2010/main" val="55655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Worker Node Components</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Container runtime</a:t>
            </a:r>
          </a:p>
          <a:p>
            <a:r>
              <a:rPr lang="en-US" sz="2000" dirty="0" err="1"/>
              <a:t>Kubelet</a:t>
            </a:r>
            <a:endParaRPr lang="en-US" sz="2000" dirty="0"/>
          </a:p>
          <a:p>
            <a:r>
              <a:rPr lang="en-US" sz="2000" dirty="0" err="1"/>
              <a:t>Kube</a:t>
            </a:r>
            <a:r>
              <a:rPr lang="en-US" sz="2000" dirty="0"/>
              <a:t>-proxy</a:t>
            </a:r>
          </a:p>
          <a:p>
            <a:r>
              <a:rPr lang="en-US" sz="2000" dirty="0"/>
              <a:t>Pods</a:t>
            </a:r>
          </a:p>
          <a:p>
            <a:pPr marL="0" indent="0">
              <a:buNone/>
            </a:pPr>
            <a:r>
              <a:rPr lang="en-US" sz="2000" dirty="0"/>
              <a:t> </a:t>
            </a:r>
          </a:p>
        </p:txBody>
      </p:sp>
    </p:spTree>
    <p:extLst>
      <p:ext uri="{BB962C8B-B14F-4D97-AF65-F5344CB8AC3E}">
        <p14:creationId xmlns:p14="http://schemas.microsoft.com/office/powerpoint/2010/main" val="4009685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 Runtime</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To run and manage a container’s lifecycle, we need a container runtime on the worker node. </a:t>
            </a:r>
          </a:p>
          <a:p>
            <a:r>
              <a:rPr lang="en-US" sz="2000" dirty="0"/>
              <a:t>Sometimes, Docker is also referred to as a container runtime, but to be precise, Docker is a platform which uses containers as a container runtime. </a:t>
            </a:r>
          </a:p>
          <a:p>
            <a:r>
              <a:rPr lang="en-US" sz="2000" dirty="0"/>
              <a:t>Kubernetes supports several container runtimes: Docker, </a:t>
            </a:r>
            <a:r>
              <a:rPr lang="en-US" sz="2000" dirty="0" err="1"/>
              <a:t>containerd</a:t>
            </a:r>
            <a:r>
              <a:rPr lang="en-US" sz="2000" dirty="0"/>
              <a:t>, CRI-O, and any implementation of the Kubernetes CRI (Container Runtime Interface).</a:t>
            </a:r>
          </a:p>
          <a:p>
            <a:pPr marL="0" indent="0">
              <a:buNone/>
            </a:pPr>
            <a:endParaRPr lang="en-US" sz="2000" dirty="0"/>
          </a:p>
        </p:txBody>
      </p:sp>
    </p:spTree>
    <p:extLst>
      <p:ext uri="{BB962C8B-B14F-4D97-AF65-F5344CB8AC3E}">
        <p14:creationId xmlns:p14="http://schemas.microsoft.com/office/powerpoint/2010/main" val="3893185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Kubelet</a:t>
            </a:r>
            <a:endParaRPr lang="en-US" dirty="0"/>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It is an agent which communicates with the Master node and executes on nodes or the worker nodes. </a:t>
            </a:r>
          </a:p>
          <a:p>
            <a:r>
              <a:rPr lang="en-US" sz="2000" dirty="0"/>
              <a:t>It gets the Pod specifications through the API server and executes the containers associated with the Pod and ensures that the containers described in those Pod are running and healthy.</a:t>
            </a:r>
          </a:p>
          <a:p>
            <a:r>
              <a:rPr lang="en-US" sz="2000" dirty="0"/>
              <a:t>The </a:t>
            </a:r>
            <a:r>
              <a:rPr lang="en-US" sz="2000" dirty="0" err="1"/>
              <a:t>kubelet</a:t>
            </a:r>
            <a:r>
              <a:rPr lang="en-US" sz="2000" dirty="0"/>
              <a:t> doesn't manage containers which were not created by Kubernetes.</a:t>
            </a:r>
            <a:br>
              <a:rPr lang="en-US" sz="2000" dirty="0"/>
            </a:br>
            <a:endParaRPr lang="en-US" sz="2000" dirty="0"/>
          </a:p>
        </p:txBody>
      </p:sp>
    </p:spTree>
    <p:extLst>
      <p:ext uri="{BB962C8B-B14F-4D97-AF65-F5344CB8AC3E}">
        <p14:creationId xmlns:p14="http://schemas.microsoft.com/office/powerpoint/2010/main" val="2129943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Kube</a:t>
            </a:r>
            <a:r>
              <a:rPr lang="en-US" dirty="0"/>
              <a:t>-proxy</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err="1"/>
              <a:t>Kube</a:t>
            </a:r>
            <a:r>
              <a:rPr lang="en-US" sz="2000" dirty="0"/>
              <a:t>-proxy runs on each node to deal with individual host sub-netting and ensure that the services are available to external parties.</a:t>
            </a:r>
          </a:p>
          <a:p>
            <a:r>
              <a:rPr lang="en-US" sz="2000" dirty="0"/>
              <a:t>It serves as a network proxy and a load balancer for a service on a single worker node and manages the network routing for TCP and UDP packets.</a:t>
            </a:r>
          </a:p>
          <a:p>
            <a:r>
              <a:rPr lang="en-US" sz="2000" dirty="0"/>
              <a:t>It is the network proxy which runs on each worker node and listens to the API server for each Service endpoint creation/deletion.</a:t>
            </a:r>
          </a:p>
          <a:p>
            <a:r>
              <a:rPr lang="en-US" sz="2000" dirty="0"/>
              <a:t>For each Service endpoint, </a:t>
            </a:r>
            <a:r>
              <a:rPr lang="en-US" sz="2000" dirty="0" err="1"/>
              <a:t>kube</a:t>
            </a:r>
            <a:r>
              <a:rPr lang="en-US" sz="2000" dirty="0"/>
              <a:t>-proxy sets up the routes so that it can reach to it.</a:t>
            </a:r>
          </a:p>
          <a:p>
            <a:pPr marL="0" indent="0">
              <a:buNone/>
            </a:pPr>
            <a:br>
              <a:rPr lang="en-US" sz="2000" dirty="0"/>
            </a:br>
            <a:endParaRPr lang="en-US" sz="2000" dirty="0"/>
          </a:p>
        </p:txBody>
      </p:sp>
    </p:spTree>
    <p:extLst>
      <p:ext uri="{BB962C8B-B14F-4D97-AF65-F5344CB8AC3E}">
        <p14:creationId xmlns:p14="http://schemas.microsoft.com/office/powerpoint/2010/main" val="8398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Kubernetes</a:t>
            </a:r>
          </a:p>
        </p:txBody>
      </p:sp>
      <p:sp>
        <p:nvSpPr>
          <p:cNvPr id="3" name="Text Placeholder 2"/>
          <p:cNvSpPr>
            <a:spLocks noGrp="1"/>
          </p:cNvSpPr>
          <p:nvPr>
            <p:ph type="body" sz="quarter" idx="10"/>
          </p:nvPr>
        </p:nvSpPr>
        <p:spPr>
          <a:xfrm>
            <a:off x="304800" y="685800"/>
            <a:ext cx="8534400" cy="5867400"/>
          </a:xfrm>
        </p:spPr>
        <p:txBody>
          <a:bodyPr>
            <a:noAutofit/>
          </a:bodyPr>
          <a:lstStyle/>
          <a:p>
            <a:r>
              <a:rPr lang="en-US" sz="2000" dirty="0">
                <a:latin typeface="Times New Roman" charset="0"/>
                <a:ea typeface="Times New Roman" charset="0"/>
                <a:cs typeface="Times New Roman" charset="0"/>
              </a:rPr>
              <a:t>Kubernetes, also known as K8s, is an open-source system for automating deployment, scaling, and management of containerized applications.</a:t>
            </a:r>
          </a:p>
          <a:p>
            <a:r>
              <a:rPr lang="en-US" sz="2000" dirty="0">
                <a:latin typeface="Times New Roman" charset="0"/>
                <a:ea typeface="Times New Roman" charset="0"/>
                <a:cs typeface="Times New Roman" charset="0"/>
              </a:rPr>
              <a:t>It groups containers that make up an application into logical units for easy management and discovery</a:t>
            </a:r>
          </a:p>
          <a:p>
            <a:r>
              <a:rPr lang="en-US" sz="2000" dirty="0">
                <a:latin typeface="Times New Roman" charset="0"/>
                <a:ea typeface="Times New Roman" charset="0"/>
                <a:cs typeface="Times New Roman" charset="0"/>
              </a:rPr>
              <a:t>Kubernetes is an extensible, portable, and open-source platform designed by Google in 2014. </a:t>
            </a:r>
          </a:p>
          <a:p>
            <a:r>
              <a:rPr lang="en-US" sz="2000" dirty="0">
                <a:latin typeface="Times New Roman" charset="0"/>
                <a:ea typeface="Times New Roman" charset="0"/>
                <a:cs typeface="Times New Roman" charset="0"/>
              </a:rPr>
              <a:t>Mainly used to automate the deployment, scaling, and operations of the container-based applications across the cluster of nodes. </a:t>
            </a:r>
          </a:p>
          <a:p>
            <a:r>
              <a:rPr lang="en-US" sz="2000" dirty="0">
                <a:latin typeface="Times New Roman" charset="0"/>
                <a:ea typeface="Times New Roman" charset="0"/>
                <a:cs typeface="Times New Roman" charset="0"/>
              </a:rPr>
              <a:t>Written on Golang, it has a huge community because it was first developed by Google &amp; later donated to CNCF </a:t>
            </a:r>
          </a:p>
          <a:p>
            <a:r>
              <a:rPr lang="en-US" sz="2000" dirty="0">
                <a:latin typeface="Times New Roman" charset="0"/>
                <a:ea typeface="Times New Roman" charset="0"/>
                <a:cs typeface="Times New Roman" charset="0"/>
              </a:rPr>
              <a:t>Many cloud services offer a Kubernetes-based infrastructure on which it can be deployed as the platform-providing service. </a:t>
            </a:r>
          </a:p>
          <a:p>
            <a:r>
              <a:rPr lang="en-US" sz="2000" dirty="0">
                <a:latin typeface="Times New Roman" charset="0"/>
                <a:ea typeface="Times New Roman" charset="0"/>
                <a:cs typeface="Times New Roman" charset="0"/>
              </a:rPr>
              <a:t>This technique or concept works with many container tools, like docker, and follows the client-server architecture.</a:t>
            </a:r>
          </a:p>
        </p:txBody>
      </p:sp>
    </p:spTree>
    <p:extLst>
      <p:ext uri="{BB962C8B-B14F-4D97-AF65-F5344CB8AC3E}">
        <p14:creationId xmlns:p14="http://schemas.microsoft.com/office/powerpoint/2010/main" val="111756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Pods</a:t>
            </a:r>
            <a:endParaRPr lang="en-IN" b="0" dirty="0"/>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Pods are the smallest deployable units of computing that you can create and manage in Kubernetes.</a:t>
            </a:r>
          </a:p>
          <a:p>
            <a:r>
              <a:rPr lang="en-US" sz="2000" dirty="0"/>
              <a:t>A pod is one or more containers that logically go together. </a:t>
            </a:r>
          </a:p>
          <a:p>
            <a:r>
              <a:rPr lang="en-US" sz="2000" dirty="0"/>
              <a:t>Pods run on nodes. </a:t>
            </a:r>
          </a:p>
          <a:p>
            <a:r>
              <a:rPr lang="en-US" sz="2000" dirty="0"/>
              <a:t>Pods run together as a logical unit. </a:t>
            </a:r>
          </a:p>
          <a:p>
            <a:r>
              <a:rPr lang="en-US" sz="2000" dirty="0"/>
              <a:t>So they have the same shared content. </a:t>
            </a:r>
          </a:p>
          <a:p>
            <a:r>
              <a:rPr lang="en-US" sz="2000" dirty="0"/>
              <a:t>They all share the same IP address but can reach other Pods via localhost, as well as shared storage. </a:t>
            </a:r>
          </a:p>
          <a:p>
            <a:r>
              <a:rPr lang="en-US" sz="2000" dirty="0"/>
              <a:t>Pods don’t need to all run on the same machine as containers can span more than one machine. </a:t>
            </a:r>
          </a:p>
          <a:p>
            <a:r>
              <a:rPr lang="en-US" sz="2000" dirty="0"/>
              <a:t>One node can run multiple pods.</a:t>
            </a:r>
          </a:p>
        </p:txBody>
      </p:sp>
      <p:sp>
        <p:nvSpPr>
          <p:cNvPr id="4" name="Rectangle 3">
            <a:extLst>
              <a:ext uri="{FF2B5EF4-FFF2-40B4-BE49-F238E27FC236}">
                <a16:creationId xmlns:a16="http://schemas.microsoft.com/office/drawing/2014/main" id="{76833EFA-D447-7F46-9F0B-98569D362E32}"/>
              </a:ext>
            </a:extLst>
          </p:cNvPr>
          <p:cNvSpPr/>
          <p:nvPr/>
        </p:nvSpPr>
        <p:spPr>
          <a:xfrm>
            <a:off x="1524000" y="5181600"/>
            <a:ext cx="5638800" cy="369332"/>
          </a:xfrm>
          <a:prstGeom prst="rect">
            <a:avLst/>
          </a:prstGeom>
        </p:spPr>
        <p:txBody>
          <a:bodyPr wrap="square">
            <a:spAutoFit/>
          </a:bodyPr>
          <a:lstStyle/>
          <a:p>
            <a:r>
              <a:rPr lang="en-US" dirty="0"/>
              <a:t>https://</a:t>
            </a:r>
            <a:r>
              <a:rPr lang="en-US" dirty="0" err="1"/>
              <a:t>kubernetes.io</a:t>
            </a:r>
            <a:r>
              <a:rPr lang="en-US" dirty="0"/>
              <a:t>/docs/concepts/workloads/pods/</a:t>
            </a:r>
          </a:p>
        </p:txBody>
      </p:sp>
    </p:spTree>
    <p:extLst>
      <p:ext uri="{BB962C8B-B14F-4D97-AF65-F5344CB8AC3E}">
        <p14:creationId xmlns:p14="http://schemas.microsoft.com/office/powerpoint/2010/main" val="3895706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p:tgtEl>
                                          <p:spTgt spid="5">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5">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p:tgtEl>
                                          <p:spTgt spid="5">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5">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 calcmode="lin" valueType="num">
                                      <p:cBhvr additive="base">
                                        <p:cTn id="49" dur="500"/>
                                        <p:tgtEl>
                                          <p:spTgt spid="5">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Kubernetes With Docker Desktop</a:t>
            </a:r>
            <a:endParaRPr lang="en-IN" b="0" dirty="0"/>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Enable </a:t>
            </a:r>
            <a:r>
              <a:rPr lang="en-US" sz="2000" dirty="0" err="1"/>
              <a:t>kubernetes</a:t>
            </a:r>
            <a:r>
              <a:rPr lang="en-US" sz="2000" dirty="0"/>
              <a:t> on docker desktop preferences</a:t>
            </a:r>
          </a:p>
        </p:txBody>
      </p:sp>
      <p:pic>
        <p:nvPicPr>
          <p:cNvPr id="8" name="Picture 7">
            <a:extLst>
              <a:ext uri="{FF2B5EF4-FFF2-40B4-BE49-F238E27FC236}">
                <a16:creationId xmlns:a16="http://schemas.microsoft.com/office/drawing/2014/main" id="{5D8B3CEA-D4CD-2849-8B52-45A700D2B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1600"/>
            <a:ext cx="9144000" cy="4114800"/>
          </a:xfrm>
          <a:prstGeom prst="rect">
            <a:avLst/>
          </a:prstGeom>
        </p:spPr>
      </p:pic>
      <p:sp>
        <p:nvSpPr>
          <p:cNvPr id="9" name="Rectangle 8">
            <a:extLst>
              <a:ext uri="{FF2B5EF4-FFF2-40B4-BE49-F238E27FC236}">
                <a16:creationId xmlns:a16="http://schemas.microsoft.com/office/drawing/2014/main" id="{86218792-6489-B443-B1BD-2914AB0C5E19}"/>
              </a:ext>
            </a:extLst>
          </p:cNvPr>
          <p:cNvSpPr/>
          <p:nvPr/>
        </p:nvSpPr>
        <p:spPr>
          <a:xfrm>
            <a:off x="3810000" y="2743200"/>
            <a:ext cx="5029200" cy="990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9354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Kubernetes Commands</a:t>
            </a:r>
            <a:endParaRPr lang="en-IN" b="0" dirty="0"/>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err="1"/>
              <a:t>kubectl</a:t>
            </a:r>
            <a:r>
              <a:rPr lang="en-US" sz="2000" dirty="0"/>
              <a:t> version</a:t>
            </a:r>
          </a:p>
          <a:p>
            <a:r>
              <a:rPr lang="en-IN" dirty="0" err="1"/>
              <a:t>kubectl</a:t>
            </a:r>
            <a:r>
              <a:rPr lang="en-IN" dirty="0"/>
              <a:t> get nodes</a:t>
            </a:r>
          </a:p>
          <a:p>
            <a:r>
              <a:rPr lang="en-IN" dirty="0"/>
              <a:t>docker container ls</a:t>
            </a:r>
          </a:p>
          <a:p>
            <a:r>
              <a:rPr lang="en-IN" dirty="0"/>
              <a:t>docker info</a:t>
            </a:r>
          </a:p>
          <a:p>
            <a:r>
              <a:rPr lang="en-IN" dirty="0" err="1"/>
              <a:t>kubectl</a:t>
            </a:r>
            <a:r>
              <a:rPr lang="en-IN" dirty="0"/>
              <a:t> get pods</a:t>
            </a:r>
          </a:p>
          <a:p>
            <a:r>
              <a:rPr lang="en-IN" dirty="0" err="1"/>
              <a:t>kubectl</a:t>
            </a:r>
            <a:r>
              <a:rPr lang="en-IN" dirty="0"/>
              <a:t> get pods --all-namespaces</a:t>
            </a:r>
          </a:p>
          <a:p>
            <a:r>
              <a:rPr lang="en-IN" dirty="0" err="1"/>
              <a:t>kubectl</a:t>
            </a:r>
            <a:r>
              <a:rPr lang="en-IN" dirty="0"/>
              <a:t> get namespaces</a:t>
            </a:r>
          </a:p>
          <a:p>
            <a:r>
              <a:rPr lang="en-IN" dirty="0" err="1"/>
              <a:t>kubectl</a:t>
            </a:r>
            <a:r>
              <a:rPr lang="en-IN" dirty="0"/>
              <a:t> get all</a:t>
            </a:r>
          </a:p>
          <a:p>
            <a:r>
              <a:rPr lang="en-IN" dirty="0" err="1"/>
              <a:t>Kubectl</a:t>
            </a:r>
            <a:r>
              <a:rPr lang="en-IN" dirty="0"/>
              <a:t> </a:t>
            </a:r>
            <a:r>
              <a:rPr lang="en-IN"/>
              <a:t>get services</a:t>
            </a:r>
            <a:endParaRPr lang="en-IN" dirty="0"/>
          </a:p>
          <a:p>
            <a:endParaRPr lang="en-IN" dirty="0"/>
          </a:p>
          <a:p>
            <a:endParaRPr lang="en-IN" dirty="0"/>
          </a:p>
          <a:p>
            <a:endParaRPr lang="en-US" sz="2000" dirty="0"/>
          </a:p>
        </p:txBody>
      </p:sp>
    </p:spTree>
    <p:extLst>
      <p:ext uri="{BB962C8B-B14F-4D97-AF65-F5344CB8AC3E}">
        <p14:creationId xmlns:p14="http://schemas.microsoft.com/office/powerpoint/2010/main" val="635460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p:tgtEl>
                                          <p:spTgt spid="5">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5">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p:tgtEl>
                                          <p:spTgt spid="5">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5">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 calcmode="lin" valueType="num">
                                      <p:cBhvr additive="base">
                                        <p:cTn id="49" dur="500"/>
                                        <p:tgtEl>
                                          <p:spTgt spid="5">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5">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grpId="0" nodeType="clickEffect">
                                  <p:stCondLst>
                                    <p:cond delay="0"/>
                                  </p:stCondLst>
                                  <p:childTnLst>
                                    <p:set>
                                      <p:cBhvr>
                                        <p:cTn id="54" dur="1" fill="hold">
                                          <p:stCondLst>
                                            <p:cond delay="0"/>
                                          </p:stCondLst>
                                        </p:cTn>
                                        <p:tgtEl>
                                          <p:spTgt spid="5">
                                            <p:txEl>
                                              <p:pRg st="8" end="8"/>
                                            </p:txEl>
                                          </p:spTgt>
                                        </p:tgtEl>
                                        <p:attrNameLst>
                                          <p:attrName>style.visibility</p:attrName>
                                        </p:attrNameLst>
                                      </p:cBhvr>
                                      <p:to>
                                        <p:strVal val="visible"/>
                                      </p:to>
                                    </p:set>
                                    <p:anim calcmode="lin" valueType="num">
                                      <p:cBhvr additive="base">
                                        <p:cTn id="55" dur="500"/>
                                        <p:tgtEl>
                                          <p:spTgt spid="5">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Kubernetes Cluster</a:t>
            </a:r>
            <a:endParaRPr lang="en-IN" b="0" dirty="0"/>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2000" dirty="0"/>
              <a:t>Create a </a:t>
            </a:r>
            <a:r>
              <a:rPr lang="en-US" sz="2000" dirty="0" err="1"/>
              <a:t>yaml</a:t>
            </a:r>
            <a:r>
              <a:rPr lang="en-US" sz="2000" dirty="0"/>
              <a:t> file</a:t>
            </a:r>
          </a:p>
          <a:p>
            <a:r>
              <a:rPr lang="en-US" sz="2000" dirty="0" err="1"/>
              <a:t>kubectl</a:t>
            </a:r>
            <a:r>
              <a:rPr lang="en-US" sz="2000" dirty="0"/>
              <a:t> apply -f </a:t>
            </a:r>
            <a:r>
              <a:rPr lang="en-US" sz="2000" dirty="0" err="1"/>
              <a:t>Deploy.yaml</a:t>
            </a:r>
            <a:endParaRPr lang="en-US" sz="2000" dirty="0"/>
          </a:p>
          <a:p>
            <a:r>
              <a:rPr lang="en-US" sz="2000" dirty="0" err="1"/>
              <a:t>kubectl</a:t>
            </a:r>
            <a:r>
              <a:rPr lang="en-US" sz="2000" dirty="0"/>
              <a:t> get pods -o wide</a:t>
            </a:r>
            <a:br>
              <a:rPr lang="en-US" sz="2000" dirty="0"/>
            </a:br>
            <a:r>
              <a:rPr lang="en-US" sz="2000" dirty="0"/>
              <a:t>-o wide are used to know on which node is the deployment running</a:t>
            </a:r>
          </a:p>
          <a:p>
            <a:r>
              <a:rPr lang="en-US" sz="2000" dirty="0"/>
              <a:t>After you have created a deployment, now you have to create a service. For that again use an editor and open a blank </a:t>
            </a:r>
            <a:r>
              <a:rPr lang="en-US" sz="2000" dirty="0" err="1"/>
              <a:t>service.yaml</a:t>
            </a:r>
            <a:r>
              <a:rPr lang="en-US" sz="2000" dirty="0"/>
              <a:t> file</a:t>
            </a:r>
          </a:p>
          <a:p>
            <a:r>
              <a:rPr lang="en-US" sz="2000" dirty="0"/>
              <a:t>After you write your service file, apply the service file using the following command.</a:t>
            </a:r>
            <a:br>
              <a:rPr lang="en-US" sz="2000" dirty="0"/>
            </a:br>
            <a:r>
              <a:rPr lang="en-US" sz="2000" dirty="0" err="1"/>
              <a:t>kubectl</a:t>
            </a:r>
            <a:r>
              <a:rPr lang="en-US" sz="2000" dirty="0"/>
              <a:t> apply -f </a:t>
            </a:r>
            <a:r>
              <a:rPr lang="en-US" sz="2000" dirty="0" err="1"/>
              <a:t>service.yaml</a:t>
            </a:r>
            <a:endParaRPr lang="en-US" sz="2000" dirty="0"/>
          </a:p>
          <a:p>
            <a:r>
              <a:rPr lang="en-IN" dirty="0" err="1"/>
              <a:t>kubectl</a:t>
            </a:r>
            <a:r>
              <a:rPr lang="en-IN" dirty="0"/>
              <a:t> describe svc </a:t>
            </a:r>
            <a:r>
              <a:rPr lang="en-IN" dirty="0" err="1"/>
              <a:t>netsvc</a:t>
            </a:r>
            <a:endParaRPr lang="en-IN" dirty="0"/>
          </a:p>
          <a:p>
            <a:endParaRPr lang="en-US" sz="2000" dirty="0"/>
          </a:p>
        </p:txBody>
      </p:sp>
    </p:spTree>
    <p:extLst>
      <p:ext uri="{BB962C8B-B14F-4D97-AF65-F5344CB8AC3E}">
        <p14:creationId xmlns:p14="http://schemas.microsoft.com/office/powerpoint/2010/main" val="2725469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p:tgtEl>
                                          <p:spTgt spid="5">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1800" dirty="0">
                <a:hlinkClick r:id="rId3"/>
              </a:rPr>
              <a:t>https://kubernetes.io/docs/concepts/overview/components/</a:t>
            </a:r>
            <a:endParaRPr lang="en-US" sz="1800" dirty="0"/>
          </a:p>
          <a:p>
            <a:r>
              <a:rPr lang="en-US" sz="1800" dirty="0">
                <a:hlinkClick r:id="rId4"/>
              </a:rPr>
              <a:t>https://www.edureka.co/blog/kubernetes-architecture/</a:t>
            </a:r>
            <a:endParaRPr lang="en-US" sz="1800" dirty="0"/>
          </a:p>
          <a:p>
            <a:r>
              <a:rPr lang="en-US" sz="1800" dirty="0">
                <a:hlinkClick r:id="rId5"/>
              </a:rPr>
              <a:t>https://www.edureka.co/blog/kubernetes-tutorial/</a:t>
            </a:r>
            <a:endParaRPr lang="en-US" sz="1800" dirty="0"/>
          </a:p>
          <a:p>
            <a:r>
              <a:rPr lang="en-US" sz="1800" dirty="0">
                <a:hlinkClick r:id="rId6"/>
              </a:rPr>
              <a:t>https://www.bmc.com/blogs/it-orchestration-vs-automation-whats-the-difference/</a:t>
            </a:r>
            <a:endParaRPr lang="en-US" sz="1800" dirty="0"/>
          </a:p>
          <a:p>
            <a:r>
              <a:rPr lang="en-US" sz="1800" dirty="0">
                <a:hlinkClick r:id="rId7"/>
              </a:rPr>
              <a:t>https://www.edureka.co/blog/amazon-eks/</a:t>
            </a:r>
            <a:endParaRPr lang="en-US" sz="1800" dirty="0"/>
          </a:p>
          <a:p>
            <a:r>
              <a:rPr lang="en-US" sz="1800" dirty="0">
                <a:hlinkClick r:id="rId8"/>
              </a:rPr>
              <a:t>https://birthday.play-with-docker.com/kubernetes-docker-desktop/</a:t>
            </a:r>
            <a:endParaRPr lang="en-US" sz="1800" dirty="0"/>
          </a:p>
          <a:p>
            <a:r>
              <a:rPr lang="en-US" sz="1800" dirty="0"/>
              <a:t>https://</a:t>
            </a:r>
            <a:r>
              <a:rPr lang="en-US" sz="1800" dirty="0" err="1"/>
              <a:t>www.section.io</a:t>
            </a:r>
            <a:r>
              <a:rPr lang="en-US" sz="1800" dirty="0"/>
              <a:t>/engineering-education/deploy-docker-container-to-</a:t>
            </a:r>
            <a:r>
              <a:rPr lang="en-US" sz="1800" dirty="0" err="1"/>
              <a:t>kubernetes</a:t>
            </a:r>
            <a:r>
              <a:rPr lang="en-US" sz="1800" dirty="0"/>
              <a:t>-cluster/</a:t>
            </a:r>
          </a:p>
          <a:p>
            <a:endParaRPr lang="en-US" sz="1800" dirty="0"/>
          </a:p>
          <a:p>
            <a:endParaRPr lang="en-US" sz="1800" dirty="0"/>
          </a:p>
        </p:txBody>
      </p:sp>
    </p:spTree>
    <p:extLst>
      <p:ext uri="{BB962C8B-B14F-4D97-AF65-F5344CB8AC3E}">
        <p14:creationId xmlns:p14="http://schemas.microsoft.com/office/powerpoint/2010/main" val="264990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p:tgtEl>
                                          <p:spTgt spid="5">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5">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p:tgtEl>
                                          <p:spTgt spid="5">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 ?</a:t>
            </a:r>
            <a:endParaRPr lang="en-IN" dirty="0"/>
          </a:p>
        </p:txBody>
      </p:sp>
      <p:pic>
        <p:nvPicPr>
          <p:cNvPr id="1026" name="Picture 2" descr="C:\Users\anurags\Desktop\index.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1802" y="1516063"/>
            <a:ext cx="3958998" cy="394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5529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5200" y="5105400"/>
            <a:ext cx="5334000" cy="1371600"/>
          </a:xfrm>
        </p:spPr>
        <p:txBody>
          <a:bodyPr/>
          <a:lstStyle/>
          <a:p>
            <a:r>
              <a:rPr lang="en-US" dirty="0"/>
              <a:t>	7738460004</a:t>
            </a:r>
            <a:br>
              <a:rPr lang="en-US" dirty="0"/>
            </a:br>
            <a:r>
              <a:rPr lang="en-US" dirty="0"/>
              <a:t>	shalini06mittal@gmail.com</a:t>
            </a:r>
            <a:endParaRPr lang="en-IN" dirty="0"/>
          </a:p>
        </p:txBody>
      </p:sp>
      <p:pic>
        <p:nvPicPr>
          <p:cNvPr id="1026" name="Picture 2" descr="mage result for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3800" y="5257800"/>
            <a:ext cx="478692" cy="5334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276600" y="2514600"/>
            <a:ext cx="2677015" cy="707886"/>
          </a:xfrm>
          <a:prstGeom prst="rect">
            <a:avLst/>
          </a:prstGeom>
        </p:spPr>
        <p:txBody>
          <a:bodyPr wrap="none">
            <a:spAutoFit/>
          </a:bodyPr>
          <a:lstStyle/>
          <a:p>
            <a:r>
              <a:rPr lang="en-US" sz="4000" b="1"/>
              <a:t>Thank you !</a:t>
            </a:r>
          </a:p>
        </p:txBody>
      </p:sp>
      <p:pic>
        <p:nvPicPr>
          <p:cNvPr id="1028" name="Picture 4" descr="mage result for email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0752" y="5842254"/>
            <a:ext cx="481740" cy="481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7422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Kubernetes</a:t>
            </a:r>
          </a:p>
        </p:txBody>
      </p:sp>
      <p:sp>
        <p:nvSpPr>
          <p:cNvPr id="3" name="Text Placeholder 2"/>
          <p:cNvSpPr>
            <a:spLocks noGrp="1"/>
          </p:cNvSpPr>
          <p:nvPr>
            <p:ph type="body" sz="quarter" idx="10"/>
          </p:nvPr>
        </p:nvSpPr>
        <p:spPr>
          <a:xfrm>
            <a:off x="228600" y="685800"/>
            <a:ext cx="8686800" cy="5867400"/>
          </a:xfrm>
        </p:spPr>
        <p:txBody>
          <a:bodyPr>
            <a:noAutofit/>
          </a:bodyPr>
          <a:lstStyle/>
          <a:p>
            <a:r>
              <a:rPr lang="en-US" sz="2000" dirty="0"/>
              <a:t>Handling a large number of containers all together was also a problem. Sometimes while running containers, on the product side, few issues were raised, which were not present at the development stage. </a:t>
            </a:r>
          </a:p>
          <a:p>
            <a:r>
              <a:rPr lang="en-US" sz="2000" dirty="0"/>
              <a:t>This kind of scenarios introduced the Container Orchestration System. </a:t>
            </a:r>
          </a:p>
        </p:txBody>
      </p:sp>
      <p:pic>
        <p:nvPicPr>
          <p:cNvPr id="4" name="Picture 3">
            <a:extLst>
              <a:ext uri="{FF2B5EF4-FFF2-40B4-BE49-F238E27FC236}">
                <a16:creationId xmlns:a16="http://schemas.microsoft.com/office/drawing/2014/main" id="{111B730E-784B-6746-A66B-69B38C7E9ED3}"/>
              </a:ext>
            </a:extLst>
          </p:cNvPr>
          <p:cNvPicPr>
            <a:picLocks noChangeAspect="1"/>
          </p:cNvPicPr>
          <p:nvPr/>
        </p:nvPicPr>
        <p:blipFill>
          <a:blip r:embed="rId3"/>
          <a:stretch>
            <a:fillRect/>
          </a:stretch>
        </p:blipFill>
        <p:spPr>
          <a:xfrm>
            <a:off x="0" y="2514600"/>
            <a:ext cx="9144000" cy="3580805"/>
          </a:xfrm>
          <a:prstGeom prst="rect">
            <a:avLst/>
          </a:prstGeom>
        </p:spPr>
      </p:pic>
    </p:spTree>
    <p:extLst>
      <p:ext uri="{BB962C8B-B14F-4D97-AF65-F5344CB8AC3E}">
        <p14:creationId xmlns:p14="http://schemas.microsoft.com/office/powerpoint/2010/main" val="2074270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Containerization Engine</a:t>
            </a:r>
          </a:p>
        </p:txBody>
      </p:sp>
      <p:sp>
        <p:nvSpPr>
          <p:cNvPr id="3" name="Text Placeholder 2"/>
          <p:cNvSpPr>
            <a:spLocks noGrp="1"/>
          </p:cNvSpPr>
          <p:nvPr>
            <p:ph type="body" sz="quarter" idx="10"/>
          </p:nvPr>
        </p:nvSpPr>
        <p:spPr>
          <a:xfrm>
            <a:off x="228600" y="685800"/>
            <a:ext cx="8686800" cy="5867400"/>
          </a:xfrm>
        </p:spPr>
        <p:txBody>
          <a:bodyPr>
            <a:noAutofit/>
          </a:bodyPr>
          <a:lstStyle/>
          <a:p>
            <a:r>
              <a:rPr lang="en-US" sz="2000" dirty="0"/>
              <a:t>To avoid setting up services manually &amp; overcome the challenges, something big was needed. This is where Container Orchestration Engine comes into the picture.</a:t>
            </a:r>
          </a:p>
          <a:p>
            <a:r>
              <a:rPr lang="en-US" sz="2000" dirty="0"/>
              <a:t>This engine, lets us organize multiple containers, in such a way that all the underlying machines are launched, containers are healthy and distributed in a clustered environment.</a:t>
            </a:r>
          </a:p>
          <a:p>
            <a:r>
              <a:rPr lang="en-US" sz="2000" dirty="0"/>
              <a:t> In today’s world, there are mainly two such engines: Kubernetes &amp; Docker Swarm</a:t>
            </a:r>
          </a:p>
        </p:txBody>
      </p:sp>
    </p:spTree>
    <p:extLst>
      <p:ext uri="{BB962C8B-B14F-4D97-AF65-F5344CB8AC3E}">
        <p14:creationId xmlns:p14="http://schemas.microsoft.com/office/powerpoint/2010/main" val="461201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vs Docker Swarm</a:t>
            </a:r>
          </a:p>
        </p:txBody>
      </p:sp>
      <p:pic>
        <p:nvPicPr>
          <p:cNvPr id="6" name="Picture 5">
            <a:extLst>
              <a:ext uri="{FF2B5EF4-FFF2-40B4-BE49-F238E27FC236}">
                <a16:creationId xmlns:a16="http://schemas.microsoft.com/office/drawing/2014/main" id="{86FE19F1-D0D4-8F4B-996E-091FD8FC45D1}"/>
              </a:ext>
            </a:extLst>
          </p:cNvPr>
          <p:cNvPicPr>
            <a:picLocks noChangeAspect="1"/>
          </p:cNvPicPr>
          <p:nvPr/>
        </p:nvPicPr>
        <p:blipFill>
          <a:blip r:embed="rId3"/>
          <a:stretch>
            <a:fillRect/>
          </a:stretch>
        </p:blipFill>
        <p:spPr>
          <a:xfrm>
            <a:off x="0" y="1219200"/>
            <a:ext cx="9144000" cy="4857750"/>
          </a:xfrm>
          <a:prstGeom prst="rect">
            <a:avLst/>
          </a:prstGeom>
        </p:spPr>
      </p:pic>
    </p:spTree>
    <p:extLst>
      <p:ext uri="{BB962C8B-B14F-4D97-AF65-F5344CB8AC3E}">
        <p14:creationId xmlns:p14="http://schemas.microsoft.com/office/powerpoint/2010/main" val="26589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Features</a:t>
            </a:r>
          </a:p>
        </p:txBody>
      </p:sp>
      <p:pic>
        <p:nvPicPr>
          <p:cNvPr id="3" name="Picture 2">
            <a:extLst>
              <a:ext uri="{FF2B5EF4-FFF2-40B4-BE49-F238E27FC236}">
                <a16:creationId xmlns:a16="http://schemas.microsoft.com/office/drawing/2014/main" id="{069265D6-FDF2-124D-B022-5CB83387C571}"/>
              </a:ext>
            </a:extLst>
          </p:cNvPr>
          <p:cNvPicPr>
            <a:picLocks noChangeAspect="1"/>
          </p:cNvPicPr>
          <p:nvPr/>
        </p:nvPicPr>
        <p:blipFill>
          <a:blip r:embed="rId3"/>
          <a:stretch>
            <a:fillRect/>
          </a:stretch>
        </p:blipFill>
        <p:spPr>
          <a:xfrm>
            <a:off x="0" y="1674316"/>
            <a:ext cx="9144000" cy="3509367"/>
          </a:xfrm>
          <a:prstGeom prst="rect">
            <a:avLst/>
          </a:prstGeom>
        </p:spPr>
      </p:pic>
    </p:spTree>
    <p:extLst>
      <p:ext uri="{BB962C8B-B14F-4D97-AF65-F5344CB8AC3E}">
        <p14:creationId xmlns:p14="http://schemas.microsoft.com/office/powerpoint/2010/main" val="934016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Components</a:t>
            </a:r>
          </a:p>
        </p:txBody>
      </p:sp>
      <p:sp>
        <p:nvSpPr>
          <p:cNvPr id="5" name="Text Placeholder 2"/>
          <p:cNvSpPr>
            <a:spLocks noGrp="1"/>
          </p:cNvSpPr>
          <p:nvPr>
            <p:ph type="body" sz="quarter" idx="10"/>
          </p:nvPr>
        </p:nvSpPr>
        <p:spPr>
          <a:xfrm>
            <a:off x="304800" y="914400"/>
            <a:ext cx="8534400" cy="5638800"/>
          </a:xfrm>
        </p:spPr>
        <p:txBody>
          <a:bodyPr>
            <a:noAutofit/>
          </a:bodyPr>
          <a:lstStyle/>
          <a:p>
            <a:r>
              <a:rPr lang="en-US" sz="2000" dirty="0">
                <a:latin typeface="Times New Roman" charset="0"/>
                <a:ea typeface="Times New Roman" charset="0"/>
                <a:cs typeface="Times New Roman" charset="0"/>
              </a:rPr>
              <a:t>Kubernetes Architecture has the following main components:</a:t>
            </a:r>
          </a:p>
          <a:p>
            <a:r>
              <a:rPr lang="en-US" sz="2000" b="1" dirty="0">
                <a:latin typeface="Times New Roman" charset="0"/>
                <a:ea typeface="Times New Roman" charset="0"/>
                <a:cs typeface="Times New Roman" charset="0"/>
              </a:rPr>
              <a:t>Master nodes</a:t>
            </a:r>
            <a:br>
              <a:rPr lang="en-US" sz="2000" dirty="0">
                <a:latin typeface="Times New Roman" charset="0"/>
                <a:ea typeface="Times New Roman" charset="0"/>
                <a:cs typeface="Times New Roman" charset="0"/>
              </a:rPr>
            </a:br>
            <a:r>
              <a:rPr lang="en-US" sz="2000" dirty="0">
                <a:latin typeface="Times New Roman" charset="0"/>
                <a:ea typeface="Times New Roman" charset="0"/>
                <a:cs typeface="Times New Roman" charset="0"/>
              </a:rPr>
              <a:t>Responsible for the management of Kubernetes cluster. It is mainly the entry point for all administrative tasks. There can be more than one master node in the cluster to check for fault tolerance.</a:t>
            </a:r>
          </a:p>
          <a:p>
            <a:r>
              <a:rPr lang="en-US" sz="2000" b="1" dirty="0">
                <a:latin typeface="Times New Roman" charset="0"/>
                <a:ea typeface="Times New Roman" charset="0"/>
                <a:cs typeface="Times New Roman" charset="0"/>
              </a:rPr>
              <a:t>Worker/Slave nodes</a:t>
            </a:r>
            <a:br>
              <a:rPr lang="en-US" sz="2000" dirty="0">
                <a:latin typeface="Times New Roman" charset="0"/>
                <a:ea typeface="Times New Roman" charset="0"/>
                <a:cs typeface="Times New Roman" charset="0"/>
              </a:rPr>
            </a:br>
            <a:r>
              <a:rPr lang="en-US" sz="2000" dirty="0">
                <a:latin typeface="Times New Roman" charset="0"/>
                <a:ea typeface="Times New Roman" charset="0"/>
                <a:cs typeface="Times New Roman" charset="0"/>
              </a:rPr>
              <a:t>Worker nodes contain all the necessary services to manage the networking between the containers, communicate with the master node, and assign resources to the scheduled containers</a:t>
            </a:r>
          </a:p>
          <a:p>
            <a:r>
              <a:rPr lang="en-IN" sz="2000" b="1" dirty="0"/>
              <a:t>Distributed key-value store(</a:t>
            </a:r>
            <a:r>
              <a:rPr lang="en-IN" sz="2000" b="1" dirty="0" err="1"/>
              <a:t>etcd</a:t>
            </a:r>
            <a:r>
              <a:rPr lang="en-IN" sz="2000" b="1" dirty="0"/>
              <a:t>.)</a:t>
            </a:r>
            <a:br>
              <a:rPr lang="en-IN" sz="2000" dirty="0"/>
            </a:br>
            <a:r>
              <a:rPr lang="en-IN" sz="2000" dirty="0"/>
              <a:t>simple, distributed, consistent key-value store. It’s mainly used for shared configuration and service discovery.</a:t>
            </a:r>
          </a:p>
          <a:p>
            <a:endParaRPr lang="en-US" sz="20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935605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pic>
        <p:nvPicPr>
          <p:cNvPr id="6" name="Picture 5">
            <a:extLst>
              <a:ext uri="{FF2B5EF4-FFF2-40B4-BE49-F238E27FC236}">
                <a16:creationId xmlns:a16="http://schemas.microsoft.com/office/drawing/2014/main" id="{11D33751-186F-BB42-8D5A-62B12AC82BC1}"/>
              </a:ext>
            </a:extLst>
          </p:cNvPr>
          <p:cNvPicPr>
            <a:picLocks noChangeAspect="1"/>
          </p:cNvPicPr>
          <p:nvPr/>
        </p:nvPicPr>
        <p:blipFill>
          <a:blip r:embed="rId3"/>
          <a:stretch>
            <a:fillRect/>
          </a:stretch>
        </p:blipFill>
        <p:spPr>
          <a:xfrm>
            <a:off x="279218" y="728400"/>
            <a:ext cx="7924800" cy="5943600"/>
          </a:xfrm>
          <a:prstGeom prst="rect">
            <a:avLst/>
          </a:prstGeom>
        </p:spPr>
      </p:pic>
    </p:spTree>
    <p:extLst>
      <p:ext uri="{BB962C8B-B14F-4D97-AF65-F5344CB8AC3E}">
        <p14:creationId xmlns:p14="http://schemas.microsoft.com/office/powerpoint/2010/main" val="4071741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4" name="Rectangle 3"/>
          <p:cNvSpPr/>
          <p:nvPr/>
        </p:nvSpPr>
        <p:spPr>
          <a:xfrm>
            <a:off x="276720" y="914400"/>
            <a:ext cx="8686800" cy="3477875"/>
          </a:xfrm>
          <a:prstGeom prst="rect">
            <a:avLst/>
          </a:prstGeom>
        </p:spPr>
        <p:txBody>
          <a:bodyPr wrap="square">
            <a:spAutoFit/>
          </a:bodyPr>
          <a:lstStyle/>
          <a:p>
            <a:pPr marL="285750" indent="-285750">
              <a:buFont typeface="Arial" charset="0"/>
              <a:buChar char="•"/>
            </a:pPr>
            <a:r>
              <a:rPr lang="en-US" sz="2200" dirty="0">
                <a:solidFill>
                  <a:srgbClr val="222222"/>
                </a:solidFill>
                <a:latin typeface="Times New Roman" charset="0"/>
                <a:ea typeface="Times New Roman" charset="0"/>
                <a:cs typeface="Times New Roman" charset="0"/>
              </a:rPr>
              <a:t>It is the entry point for all administrative tasks which is responsible for managing the Kubernetes cluster. </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There can be more than one master node in the cluster to check for fault tolerance. </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More than one master node puts the system in a High Availability mode, in which one of them will be the main node which we perform all the tasks.</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For managing the cluster state, it uses </a:t>
            </a:r>
            <a:r>
              <a:rPr lang="en-US" sz="2200" dirty="0" err="1">
                <a:solidFill>
                  <a:srgbClr val="222222"/>
                </a:solidFill>
                <a:latin typeface="Times New Roman" charset="0"/>
                <a:ea typeface="Times New Roman" charset="0"/>
                <a:cs typeface="Times New Roman" charset="0"/>
              </a:rPr>
              <a:t>etcd</a:t>
            </a:r>
            <a:r>
              <a:rPr lang="en-US" sz="2200" dirty="0">
                <a:solidFill>
                  <a:srgbClr val="222222"/>
                </a:solidFill>
                <a:latin typeface="Times New Roman" charset="0"/>
                <a:ea typeface="Times New Roman" charset="0"/>
                <a:cs typeface="Times New Roman" charset="0"/>
              </a:rPr>
              <a:t> in which all the master nodes connect to it.</a:t>
            </a:r>
          </a:p>
          <a:p>
            <a:pPr marL="285750" indent="-285750">
              <a:buFont typeface="Arial" charset="0"/>
              <a:buChar char="•"/>
            </a:pPr>
            <a:r>
              <a:rPr lang="en-US" sz="2200" dirty="0">
                <a:solidFill>
                  <a:srgbClr val="222222"/>
                </a:solidFill>
                <a:latin typeface="Times New Roman" charset="0"/>
                <a:ea typeface="Times New Roman" charset="0"/>
                <a:cs typeface="Times New Roman" charset="0"/>
              </a:rPr>
              <a:t>discovery.</a:t>
            </a:r>
          </a:p>
        </p:txBody>
      </p:sp>
    </p:spTree>
    <p:extLst>
      <p:ext uri="{BB962C8B-B14F-4D97-AF65-F5344CB8AC3E}">
        <p14:creationId xmlns:p14="http://schemas.microsoft.com/office/powerpoint/2010/main" val="118846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Props1.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3.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CT_Core_Java_OOP</Template>
  <TotalTime>18358</TotalTime>
  <Words>1608</Words>
  <Application>Microsoft Macintosh PowerPoint</Application>
  <PresentationFormat>On-screen Show (4:3)</PresentationFormat>
  <Paragraphs>146</Paragraphs>
  <Slides>26</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Courier New</vt:lpstr>
      <vt:lpstr>Times New Roman</vt:lpstr>
      <vt:lpstr>Wingdings</vt:lpstr>
      <vt:lpstr>CT_Core_Java_OOP</vt:lpstr>
      <vt:lpstr>Kubernetes</vt:lpstr>
      <vt:lpstr>What is Kubernetes</vt:lpstr>
      <vt:lpstr>Before Kubernetes</vt:lpstr>
      <vt:lpstr>Containerization Engine</vt:lpstr>
      <vt:lpstr>Kubernetes vs Docker Swarm</vt:lpstr>
      <vt:lpstr>Kubernetes Features</vt:lpstr>
      <vt:lpstr>Kubernetes Components</vt:lpstr>
      <vt:lpstr>Master Node</vt:lpstr>
      <vt:lpstr>Master Node</vt:lpstr>
      <vt:lpstr>Master Node Components</vt:lpstr>
      <vt:lpstr>API Server</vt:lpstr>
      <vt:lpstr>Scheduler</vt:lpstr>
      <vt:lpstr>Controller</vt:lpstr>
      <vt:lpstr>ETCD</vt:lpstr>
      <vt:lpstr>Worker Node</vt:lpstr>
      <vt:lpstr>Worker Node Components</vt:lpstr>
      <vt:lpstr>Container Runtime</vt:lpstr>
      <vt:lpstr>Kubelet</vt:lpstr>
      <vt:lpstr>Kube-proxy</vt:lpstr>
      <vt:lpstr>Pods</vt:lpstr>
      <vt:lpstr>Kubernetes With Docker Desktop</vt:lpstr>
      <vt:lpstr>Kubernetes Commands</vt:lpstr>
      <vt:lpstr>Kubernetes Cluster</vt:lpstr>
      <vt:lpstr>References</vt:lpstr>
      <vt:lpstr>Any Question ?</vt:lpstr>
      <vt:lpstr> 7738460004  shalini06mittal@gmail.com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1821</cp:revision>
  <dcterms:created xsi:type="dcterms:W3CDTF">2014-09-30T12:24:12Z</dcterms:created>
  <dcterms:modified xsi:type="dcterms:W3CDTF">2022-03-10T08:56:46Z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